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7" r:id="rId2"/>
    <p:sldId id="2146849217" r:id="rId3"/>
    <p:sldId id="10472" r:id="rId4"/>
    <p:sldId id="2146849215" r:id="rId5"/>
    <p:sldId id="2146849216" r:id="rId6"/>
    <p:sldId id="262" r:id="rId7"/>
    <p:sldId id="10486" r:id="rId8"/>
    <p:sldId id="10487" r:id="rId9"/>
    <p:sldId id="298" r:id="rId10"/>
    <p:sldId id="2146849218" r:id="rId11"/>
    <p:sldId id="10467" r:id="rId12"/>
    <p:sldId id="10480" r:id="rId13"/>
    <p:sldId id="10482" r:id="rId14"/>
    <p:sldId id="260" r:id="rId15"/>
    <p:sldId id="261" r:id="rId16"/>
    <p:sldId id="266" r:id="rId17"/>
    <p:sldId id="275" r:id="rId18"/>
    <p:sldId id="272" r:id="rId19"/>
    <p:sldId id="10484" r:id="rId20"/>
    <p:sldId id="299" r:id="rId21"/>
    <p:sldId id="2146849219" r:id="rId22"/>
    <p:sldId id="297" r:id="rId23"/>
    <p:sldId id="296" r:id="rId24"/>
    <p:sldId id="10483" r:id="rId25"/>
    <p:sldId id="300" r:id="rId26"/>
    <p:sldId id="10485" r:id="rId27"/>
    <p:sldId id="10476" r:id="rId28"/>
    <p:sldId id="2146849227" r:id="rId29"/>
    <p:sldId id="26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E56CC0-F0E9-4E6F-87E3-B8108278FC1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41F3BA-E1DF-4EB3-BDE1-43EBCB81A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275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7D7CAA-276D-F04C-B1B0-6848254087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7499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FAD8F3-109C-4A4F-88C2-2E46BFE372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931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7D7CAA-276D-F04C-B1B0-6848254087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4509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Third party’s cannot come unless they sponsor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7D7CAA-276D-F04C-B1B0-6848254087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461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FAD8F3-109C-4A4F-88C2-2E46BFE372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725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Have not priced increased for Carriers/Distributors (vendors went up in 2023)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FAD8F3-109C-4A4F-88C2-2E46BFE372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254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BF11A-16E0-B2BB-6948-C8AD9D76D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54F59D-2313-D994-840D-168ECA8152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DFE6A-4CCE-EC9F-65A9-73C668EC4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91BDF-FCB8-8F4A-8C85-367E7E043BA3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B9095-716B-516B-2831-69F0F13CB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EE11F-4623-11AA-9D91-544EDC271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FA99-97C0-F141-BAD4-0EF07DB9F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525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7AAA4-1929-DF6F-24E2-A3EC2B892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69BE66-46DF-4FA3-A3F4-1BECB82EA3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40B34D-64FC-AFB6-F981-77CED017A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91BDF-FCB8-8F4A-8C85-367E7E043BA3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1828C4-7BA9-346E-9566-6D2196A9B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1DD0A0-D6C1-CE7F-AB96-56813AD5F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FA99-97C0-F141-BAD4-0EF07DB9F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530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0DC31E-88B8-4F3E-9D97-2758AC4256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79FA33-089A-4636-7619-F4784FC1CA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C2DD9-8876-ED80-3366-2D0B1D7F7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91BDF-FCB8-8F4A-8C85-367E7E043BA3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2323B9-D419-FA01-FC16-0098EE768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1F1368-4AD7-6E5B-4887-28F7850B8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FA99-97C0-F141-BAD4-0EF07DB9F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169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24B01-2A40-310A-8649-31485B10F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8630C-28FB-A9D2-ECB2-6D935D0A7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B1A25-061C-6492-E4F3-A7925D847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91BDF-FCB8-8F4A-8C85-367E7E043BA3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033F0-33B4-E1CE-F3DC-E9063AF9A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98517-9639-3D92-5B78-4C567F5FD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FA99-97C0-F141-BAD4-0EF07DB9F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182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7DAF3-64E2-297A-2026-B94F20597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110F55-8424-5156-9C5C-3D02F1E128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97BEB7-46F5-4C0F-4F0A-99181C0A0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91BDF-FCB8-8F4A-8C85-367E7E043BA3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28F6BF-7AAB-131C-3B52-0E6982149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3600C-C274-FE73-FCDF-9D0A224E7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FA99-97C0-F141-BAD4-0EF07DB9F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907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79C97-6204-5CB0-29B9-2BC45794B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9807D-AAC2-476A-566D-3FF1BC54A2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8F7625-4990-E891-A012-63F148B6F7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E43323-36F6-508A-7417-46B76359E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91BDF-FCB8-8F4A-8C85-367E7E043BA3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6B1E6D-AE1A-B0E1-C4D0-7B7999203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6E44CE-2EC3-FA02-FC66-FF10CF126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FA99-97C0-F141-BAD4-0EF07DB9F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54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2CB0E-261F-1AB1-5482-78BD03F37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0DFEFD-CD9D-5AA3-4589-DCFA40992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7E73A3-BA3E-F5FD-5E39-5BF70AD6FF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8AAC12-BBFB-4E88-8BE8-3BB5CB5134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574FCD-2B87-3D96-6F01-DA0F358F74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CBB32A-146F-6CC9-780E-281F91C07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91BDF-FCB8-8F4A-8C85-367E7E043BA3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CEA750-4811-4F6E-CA92-C37755738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76967B-1CCE-0164-D1BE-B00ED7BDB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FA99-97C0-F141-BAD4-0EF07DB9F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068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E1C53-6C23-F1ED-BDB1-372EC21E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A17947-37D6-49A4-9654-ADE598D89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91BDF-FCB8-8F4A-8C85-367E7E043BA3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3A37D0-D81D-EDE9-C857-ECCCCCCBC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14506A-CF23-F15A-F803-72C7FA168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FA99-97C0-F141-BAD4-0EF07DB9F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558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2D8C5E-7D76-9F17-E322-D9403DFD7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91BDF-FCB8-8F4A-8C85-367E7E043BA3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65B1E9-1F71-AE70-A5E3-553E1175A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D74877-84BF-E4B3-8C43-C9108F342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FA99-97C0-F141-BAD4-0EF07DB9F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197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856C6-1666-C850-CE3D-8F198D378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F9FC9-5DDA-5980-1B0F-5B6096836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1F6351-8B65-07CC-3725-B64D09B520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B08DCE-5D6E-8EF0-2B99-C4C5F5C5C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91BDF-FCB8-8F4A-8C85-367E7E043BA3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622F1-2357-29D7-C6FE-4A8C426FD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B63DC8-FA66-6986-23BA-4126270F0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FA99-97C0-F141-BAD4-0EF07DB9F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840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F0461-D1AE-8A96-48B8-A028756E0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67ED8C-1CBA-4C87-9791-0DD331CBDB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744287-D0F6-2A7F-258B-9A0EE68F1F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1489C3-1472-85E5-18C1-8617D5F96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91BDF-FCB8-8F4A-8C85-367E7E043BA3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EA07E6-83E5-38E2-467A-4119A3307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F87F40-DE1F-0FD3-6DF7-D0B110CB6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FA99-97C0-F141-BAD4-0EF07DB9F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488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A047195-3123-EFC4-2203-F712F168FD4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808CE7-FF4F-4BD8-20B6-FD14F56D5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Connections 2024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B2CE0B-0773-07F7-1324-2BE943DFDB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566C9-E1D9-83E3-79A4-088FF0F211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91BDF-FCB8-8F4A-8C85-367E7E043BA3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94300-45E0-35BA-9961-66CCDBD539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0BA966-C41D-A1F5-4174-DB3EE840C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7FA99-97C0-F141-BAD4-0EF07DB9F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241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pn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6FBA10-41B2-F630-20C0-8214B58CE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8392" y="190500"/>
            <a:ext cx="7295213" cy="50845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6CB6D3-5619-40D6-D391-11ECACD504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303" t="1" b="16740"/>
          <a:stretch/>
        </p:blipFill>
        <p:spPr>
          <a:xfrm>
            <a:off x="11384691" y="6292121"/>
            <a:ext cx="641583" cy="4711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D2B7CF-3AF5-468F-EE68-C2BFDCB629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8076" y="6331866"/>
            <a:ext cx="370391" cy="3713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4E46A0-86A6-3F6B-BEDF-D2B1B6574B81}"/>
              </a:ext>
            </a:extLst>
          </p:cNvPr>
          <p:cNvSpPr txBox="1"/>
          <p:nvPr/>
        </p:nvSpPr>
        <p:spPr>
          <a:xfrm>
            <a:off x="2872458" y="4413268"/>
            <a:ext cx="6447079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QBR Q3 2023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Wednesday, August 9</a:t>
            </a:r>
            <a:r>
              <a:rPr kumimoji="0" lang="en-US" sz="2200" b="1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Jared Bruley  |  Christin DeLuzio</a:t>
            </a:r>
          </a:p>
        </p:txBody>
      </p:sp>
    </p:spTree>
    <p:extLst>
      <p:ext uri="{BB962C8B-B14F-4D97-AF65-F5344CB8AC3E}">
        <p14:creationId xmlns:p14="http://schemas.microsoft.com/office/powerpoint/2010/main" val="1625317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EA1C38-4779-820A-B9B4-F6D1DE0560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303" t="1" b="16740"/>
          <a:stretch/>
        </p:blipFill>
        <p:spPr>
          <a:xfrm>
            <a:off x="11384691" y="6292121"/>
            <a:ext cx="641583" cy="4711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E55683-B926-856A-0C34-5A7BA4AD4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8076" y="6331866"/>
            <a:ext cx="370391" cy="37133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D94FAD4-2141-37EF-F0FE-FCCF2036583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8159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2024 Steering Committee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588F60-0226-6487-649E-64EBF6113DE7}"/>
              </a:ext>
            </a:extLst>
          </p:cNvPr>
          <p:cNvSpPr txBox="1"/>
          <p:nvPr/>
        </p:nvSpPr>
        <p:spPr>
          <a:xfrm>
            <a:off x="1148386" y="1302069"/>
            <a:ext cx="9276662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F06B2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GOAL: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Build,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evelop, drive, and recommend industry-thought leader breakout session content and expand the number of customer speakers, industry presenters, and experts to present at Connections 2024.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E2D3CF-049A-7665-A845-9798067F8CDE}"/>
              </a:ext>
            </a:extLst>
          </p:cNvPr>
          <p:cNvSpPr txBox="1"/>
          <p:nvPr/>
        </p:nvSpPr>
        <p:spPr>
          <a:xfrm>
            <a:off x="1148386" y="2373539"/>
            <a:ext cx="10357814" cy="2600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F06B2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RESPONSIBILITIES: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06B2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Develop and recommend 2024 breakout session topics and session presenters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Work with SMEs (internally and externally) to develop relevant breakout session content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Build sessions focused on thought-provoking content, thought leadership, and industry trends</a:t>
            </a:r>
          </a:p>
          <a:p>
            <a:pPr marL="1657350" marR="0" lvl="3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Content should </a:t>
            </a:r>
            <a:r>
              <a:rPr kumimoji="0" lang="en-US" sz="1600" b="0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NOT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be product pitches or commercials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Development includes session title, description, recommended iPipeline presenter(s) and guest presenter(s)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Ensure speakers are confirmed (once recommendations have been approved)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 presenters for Presentation Review Process (February – April)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Assist in collecting presentation assets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577F14-D617-E507-5419-22D26434D0F1}"/>
              </a:ext>
            </a:extLst>
          </p:cNvPr>
          <p:cNvSpPr txBox="1"/>
          <p:nvPr/>
        </p:nvSpPr>
        <p:spPr>
          <a:xfrm>
            <a:off x="1148386" y="5075521"/>
            <a:ext cx="8498006" cy="1282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F06B2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EXPECTATIONS: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06B2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Think outside the box and </a:t>
            </a:r>
            <a:r>
              <a:rPr kumimoji="0" lang="en-US" sz="1600" b="0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HAVE FUN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building session topics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Leverage feedback from 2023 to optimize/improve session feedback</a:t>
            </a:r>
          </a:p>
          <a:p>
            <a:pPr marL="742950" marR="0" lvl="1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Attend all committee meetings and be an active participant</a:t>
            </a:r>
          </a:p>
        </p:txBody>
      </p:sp>
    </p:spTree>
    <p:extLst>
      <p:ext uri="{BB962C8B-B14F-4D97-AF65-F5344CB8AC3E}">
        <p14:creationId xmlns:p14="http://schemas.microsoft.com/office/powerpoint/2010/main" val="19267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EA1C38-4779-820A-B9B4-F6D1DE0560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303" t="1" b="16740"/>
          <a:stretch/>
        </p:blipFill>
        <p:spPr>
          <a:xfrm>
            <a:off x="11384691" y="6292121"/>
            <a:ext cx="641583" cy="4711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E55683-B926-856A-0C34-5A7BA4AD4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8076" y="6331866"/>
            <a:ext cx="370391" cy="3713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588F60-0226-6487-649E-64EBF6113DE7}"/>
              </a:ext>
            </a:extLst>
          </p:cNvPr>
          <p:cNvSpPr txBox="1"/>
          <p:nvPr/>
        </p:nvSpPr>
        <p:spPr>
          <a:xfrm>
            <a:off x="1217636" y="1455351"/>
            <a:ext cx="10029698" cy="1738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F06B2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ONE:  Session Build, Executive Approval, Registration Launch Prep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July 2023 – September 2023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Build and recommend conference breakout session agenda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Session Titles  |  Session Descriptions  |  Recommended Presenters (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iPipeline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/Customers/Partners)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A179FD-4A98-7740-008C-895E9495D0BD}"/>
              </a:ext>
            </a:extLst>
          </p:cNvPr>
          <p:cNvSpPr txBox="1"/>
          <p:nvPr/>
        </p:nvSpPr>
        <p:spPr>
          <a:xfrm>
            <a:off x="1217636" y="3468540"/>
            <a:ext cx="9644216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F06B2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TWO:  Session Prep &amp; Content Development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November 2023 – April 2024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Ensure Speakers are Confirmed  |  Support Presenters for Presentation Review Process  |  Collect Assets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C32891-B931-0FB0-6D43-F9304C6B4EFD}"/>
              </a:ext>
            </a:extLst>
          </p:cNvPr>
          <p:cNvSpPr txBox="1"/>
          <p:nvPr/>
        </p:nvSpPr>
        <p:spPr>
          <a:xfrm>
            <a:off x="1217636" y="5069982"/>
            <a:ext cx="9644216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F06B2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THREE:  Post-Event Recap, Feedback, and Analysis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June 2024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Steering Committee Feedback on Process  |  Suggestions for 2025  |  Post-Event Report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0AEBEA3-8BDF-323A-7B26-ACB858E487A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8159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Responsibilities, Expectations, and Phases</a:t>
            </a:r>
          </a:p>
        </p:txBody>
      </p:sp>
    </p:spTree>
    <p:extLst>
      <p:ext uri="{BB962C8B-B14F-4D97-AF65-F5344CB8AC3E}">
        <p14:creationId xmlns:p14="http://schemas.microsoft.com/office/powerpoint/2010/main" val="13159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EA1C38-4779-820A-B9B4-F6D1DE0560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303" t="1" b="16740"/>
          <a:stretch/>
        </p:blipFill>
        <p:spPr>
          <a:xfrm>
            <a:off x="11384691" y="6292121"/>
            <a:ext cx="641583" cy="4711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E55683-B926-856A-0C34-5A7BA4AD4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8076" y="6331866"/>
            <a:ext cx="370391" cy="37133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D94FAD4-2141-37EF-F0FE-FCCF2036583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8159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Committee Members by Track/Area of Focus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588F60-0226-6487-649E-64EBF6113DE7}"/>
              </a:ext>
            </a:extLst>
          </p:cNvPr>
          <p:cNvSpPr txBox="1"/>
          <p:nvPr/>
        </p:nvSpPr>
        <p:spPr>
          <a:xfrm>
            <a:off x="556214" y="1282767"/>
            <a:ext cx="2809241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CE02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LIFE: Carrier</a:t>
            </a:r>
            <a:b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Joe Paddock – Team Leader</a:t>
            </a:r>
            <a:b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Korey Barker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Greg Becker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Shawn Crumley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Carly Fetzer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Tom Hewitt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Andrew Higgins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Greg Levins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Jason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Marcantelli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Conor O’Neill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Carissa Osgood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Rachel Quigley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Marcy White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Leo Davelman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5B1491-DBEB-0853-83EC-40A6DE5DB322}"/>
              </a:ext>
            </a:extLst>
          </p:cNvPr>
          <p:cNvSpPr txBox="1"/>
          <p:nvPr/>
        </p:nvSpPr>
        <p:spPr>
          <a:xfrm>
            <a:off x="2927054" y="1282767"/>
            <a:ext cx="344960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CE02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LIFE: BGA</a:t>
            </a:r>
            <a:b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Serena Sanders – Team Leader</a:t>
            </a:r>
            <a:b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Matthew Lust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James Searer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Katrisha Wallace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Andy Stengel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5BAFB7-AC68-549F-8170-282774A9BF31}"/>
              </a:ext>
            </a:extLst>
          </p:cNvPr>
          <p:cNvSpPr txBox="1"/>
          <p:nvPr/>
        </p:nvSpPr>
        <p:spPr>
          <a:xfrm>
            <a:off x="8174163" y="1275072"/>
            <a:ext cx="401783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CE02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WEALTH</a:t>
            </a:r>
            <a:b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Bobby Powell – Team Leader</a:t>
            </a: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Kevin Brown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Niharika Goyal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Sean Pope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Adam Ducorsky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2DE5F2-ACA1-24FE-3693-FEEC1834C8B2}"/>
              </a:ext>
            </a:extLst>
          </p:cNvPr>
          <p:cNvSpPr txBox="1"/>
          <p:nvPr/>
        </p:nvSpPr>
        <p:spPr>
          <a:xfrm>
            <a:off x="5736295" y="1275072"/>
            <a:ext cx="344960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CE02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ANNUITIES</a:t>
            </a:r>
            <a:b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Adam Ducorsky – Team Leader</a:t>
            </a:r>
            <a:b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Chuck Fox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Andrew McMorris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Joe Paddock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Rimma Polissky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Bobby Powell</a:t>
            </a:r>
          </a:p>
        </p:txBody>
      </p:sp>
    </p:spTree>
    <p:extLst>
      <p:ext uri="{BB962C8B-B14F-4D97-AF65-F5344CB8AC3E}">
        <p14:creationId xmlns:p14="http://schemas.microsoft.com/office/powerpoint/2010/main" val="26679158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1F167-5362-5E8B-670F-26C55D5E4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668" y="2766218"/>
            <a:ext cx="10515600" cy="1325563"/>
          </a:xfrm>
        </p:spPr>
        <p:txBody>
          <a:bodyPr/>
          <a:lstStyle/>
          <a:p>
            <a:pPr algn="l"/>
            <a:r>
              <a:rPr lang="en-US" b="1"/>
              <a:t>2024 Opening Reception</a:t>
            </a:r>
            <a:br>
              <a:rPr lang="en-US" b="1"/>
            </a:br>
            <a:r>
              <a:rPr lang="en-US" sz="2000"/>
              <a:t>Jared Bruley  |  Director of Channel Marketing</a:t>
            </a:r>
          </a:p>
        </p:txBody>
      </p:sp>
    </p:spTree>
    <p:extLst>
      <p:ext uri="{BB962C8B-B14F-4D97-AF65-F5344CB8AC3E}">
        <p14:creationId xmlns:p14="http://schemas.microsoft.com/office/powerpoint/2010/main" val="39520078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1F167-5362-5E8B-670F-26C55D5E4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/>
              <a:t>What We Look to Accomplish:</a:t>
            </a:r>
          </a:p>
        </p:txBody>
      </p:sp>
      <p:pic>
        <p:nvPicPr>
          <p:cNvPr id="7" name="Picture 6" descr="A green tick on a black background&#10;&#10;Description automatically generated">
            <a:extLst>
              <a:ext uri="{FF2B5EF4-FFF2-40B4-BE49-F238E27FC236}">
                <a16:creationId xmlns:a16="http://schemas.microsoft.com/office/drawing/2014/main" id="{B69AB2FB-7786-488F-0525-149416E35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3710" y="1826379"/>
            <a:ext cx="1100548" cy="845588"/>
          </a:xfrm>
          <a:prstGeom prst="rect">
            <a:avLst/>
          </a:prstGeom>
        </p:spPr>
      </p:pic>
      <p:pic>
        <p:nvPicPr>
          <p:cNvPr id="8" name="Picture 7" descr="A green tick on a black background&#10;&#10;Description automatically generated">
            <a:extLst>
              <a:ext uri="{FF2B5EF4-FFF2-40B4-BE49-F238E27FC236}">
                <a16:creationId xmlns:a16="http://schemas.microsoft.com/office/drawing/2014/main" id="{215DD18E-BE15-D92E-21D1-94F76FF67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8414" y="4319424"/>
            <a:ext cx="1100548" cy="845588"/>
          </a:xfrm>
          <a:prstGeom prst="rect">
            <a:avLst/>
          </a:prstGeom>
        </p:spPr>
      </p:pic>
      <p:pic>
        <p:nvPicPr>
          <p:cNvPr id="9" name="Picture 8" descr="A green tick on a black background&#10;&#10;Description automatically generated">
            <a:extLst>
              <a:ext uri="{FF2B5EF4-FFF2-40B4-BE49-F238E27FC236}">
                <a16:creationId xmlns:a16="http://schemas.microsoft.com/office/drawing/2014/main" id="{D793E511-A96A-46DA-BC85-1AC236EB7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0327" y="4342549"/>
            <a:ext cx="1100548" cy="8455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4D80A2D-B3A0-C63C-CD9D-D77F85ED2942}"/>
              </a:ext>
            </a:extLst>
          </p:cNvPr>
          <p:cNvSpPr txBox="1"/>
          <p:nvPr/>
        </p:nvSpPr>
        <p:spPr>
          <a:xfrm>
            <a:off x="6778747" y="2898063"/>
            <a:ext cx="32423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Fully leverage new event location (FL) and create a “wow” experience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03F619-6799-CA9F-189D-2BEA0BD35DA8}"/>
              </a:ext>
            </a:extLst>
          </p:cNvPr>
          <p:cNvSpPr txBox="1"/>
          <p:nvPr/>
        </p:nvSpPr>
        <p:spPr>
          <a:xfrm>
            <a:off x="6771591" y="5391109"/>
            <a:ext cx="35380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 indoor/outdoor space to leverage Orlando and provide options for weather/heat</a:t>
            </a: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F23D6E-E093-98AE-8F4D-CF701017B898}"/>
              </a:ext>
            </a:extLst>
          </p:cNvPr>
          <p:cNvSpPr txBox="1"/>
          <p:nvPr/>
        </p:nvSpPr>
        <p:spPr>
          <a:xfrm>
            <a:off x="2170933" y="5391109"/>
            <a:ext cx="32423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something completely different and utilize key aspects of Orlando</a:t>
            </a: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green tick on a black background&#10;&#10;Description automatically generated">
            <a:extLst>
              <a:ext uri="{FF2B5EF4-FFF2-40B4-BE49-F238E27FC236}">
                <a16:creationId xmlns:a16="http://schemas.microsoft.com/office/drawing/2014/main" id="{BE60110A-A69D-7638-A90B-830B03171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896" y="1789803"/>
            <a:ext cx="1100548" cy="8455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2CAF8F-B10E-B725-A537-BA5E9ED84947}"/>
              </a:ext>
            </a:extLst>
          </p:cNvPr>
          <p:cNvSpPr txBox="1"/>
          <p:nvPr/>
        </p:nvSpPr>
        <p:spPr>
          <a:xfrm>
            <a:off x="2140238" y="2861487"/>
            <a:ext cx="33337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Grow Connections attendance, increase sponsorships, remain budget conscious and within previous year budget ($525,000)</a:t>
            </a:r>
          </a:p>
        </p:txBody>
      </p:sp>
    </p:spTree>
    <p:extLst>
      <p:ext uri="{BB962C8B-B14F-4D97-AF65-F5344CB8AC3E}">
        <p14:creationId xmlns:p14="http://schemas.microsoft.com/office/powerpoint/2010/main" val="372978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9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1F167-5362-5E8B-670F-26C55D5E4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/>
              <a:t>Overview of Venues Visited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15C620-7664-2569-38A1-D3DD986ADE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611170" cy="899468"/>
          </a:xfrm>
        </p:spPr>
        <p:txBody>
          <a:bodyPr>
            <a:no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  <a:defRPr/>
            </a:pPr>
            <a:r>
              <a:rPr lang="en-US" sz="1800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7CC687-E9AF-C257-A198-EBBE097CBE68}"/>
              </a:ext>
            </a:extLst>
          </p:cNvPr>
          <p:cNvSpPr txBox="1"/>
          <p:nvPr/>
        </p:nvSpPr>
        <p:spPr>
          <a:xfrm>
            <a:off x="1400490" y="1900420"/>
            <a:ext cx="5027335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Discovery Cove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SeaWorld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Main Event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Kava Tacos + Tequila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Tin Roof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Planet Hollywood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Universal Studios CityWalk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Universal Studios Marvel Superhero Island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SoundStage 21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Margaritaville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6" name="Picture 12" descr="The Ultimate Summer Bucket List | Discovery Cove Orlando">
            <a:extLst>
              <a:ext uri="{FF2B5EF4-FFF2-40B4-BE49-F238E27FC236}">
                <a16:creationId xmlns:a16="http://schemas.microsoft.com/office/drawing/2014/main" id="{B09D08C7-3DEF-D6F0-8E07-3C940FEE7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607" y="438615"/>
            <a:ext cx="2456467" cy="152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Main Event Entertainment • Pointe Orlando">
            <a:extLst>
              <a:ext uri="{FF2B5EF4-FFF2-40B4-BE49-F238E27FC236}">
                <a16:creationId xmlns:a16="http://schemas.microsoft.com/office/drawing/2014/main" id="{013D2540-DD62-3146-01D8-CE2C6F1A4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086" y="2047626"/>
            <a:ext cx="2452539" cy="180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The Best Things to Do at Pointe Orlando on International Drive">
            <a:extLst>
              <a:ext uri="{FF2B5EF4-FFF2-40B4-BE49-F238E27FC236}">
                <a16:creationId xmlns:a16="http://schemas.microsoft.com/office/drawing/2014/main" id="{F54BAF21-5FFC-0414-13BC-F905CF2BC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192" y="2513032"/>
            <a:ext cx="2429432" cy="152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GROUP PARTIES &amp; EVENTS - Orlando Bar | Live Music | Tin Roof">
            <a:extLst>
              <a:ext uri="{FF2B5EF4-FFF2-40B4-BE49-F238E27FC236}">
                <a16:creationId xmlns:a16="http://schemas.microsoft.com/office/drawing/2014/main" id="{B6319F6F-89CB-ADC8-2331-79B99599E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413" y="3936816"/>
            <a:ext cx="2546854" cy="143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Planet Hollywood | Orlando, FL | 28187">
            <a:extLst>
              <a:ext uri="{FF2B5EF4-FFF2-40B4-BE49-F238E27FC236}">
                <a16:creationId xmlns:a16="http://schemas.microsoft.com/office/drawing/2014/main" id="{4D9699E5-DE35-69A1-A011-2BFAB22D3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192" y="4122043"/>
            <a:ext cx="2196993" cy="143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Music After Dark">
            <a:extLst>
              <a:ext uri="{FF2B5EF4-FFF2-40B4-BE49-F238E27FC236}">
                <a16:creationId xmlns:a16="http://schemas.microsoft.com/office/drawing/2014/main" id="{61D1648F-C758-D58B-F0BC-7D7D595313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66"/>
          <a:stretch/>
        </p:blipFill>
        <p:spPr bwMode="auto">
          <a:xfrm>
            <a:off x="9411556" y="5369421"/>
            <a:ext cx="2659341" cy="1294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SeaWorld annual pass offer includes Aquatica pass for free">
            <a:extLst>
              <a:ext uri="{FF2B5EF4-FFF2-40B4-BE49-F238E27FC236}">
                <a16:creationId xmlns:a16="http://schemas.microsoft.com/office/drawing/2014/main" id="{27328B2C-0284-CD68-7B87-3A2E7154E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591" y="5085885"/>
            <a:ext cx="2631541" cy="148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Jimmy Buffett's Margaritaville | CityWalk Hollywood">
            <a:extLst>
              <a:ext uri="{FF2B5EF4-FFF2-40B4-BE49-F238E27FC236}">
                <a16:creationId xmlns:a16="http://schemas.microsoft.com/office/drawing/2014/main" id="{8666BF12-763D-B320-E9C0-E0E24F028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215" y="862748"/>
            <a:ext cx="2189385" cy="146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Universal Orlando's Travel Guide To Marvel Super Hero Island">
            <a:extLst>
              <a:ext uri="{FF2B5EF4-FFF2-40B4-BE49-F238E27FC236}">
                <a16:creationId xmlns:a16="http://schemas.microsoft.com/office/drawing/2014/main" id="{85AC308F-F4DB-C219-2041-2D1713052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101" y="5369421"/>
            <a:ext cx="2120901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2282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W_2023_National-30sec-Final-2023_0407-YouTube.mp4 _ SeaWorld [Enter Theme Park Here]">
            <a:hlinkClick r:id="" action="ppaction://media"/>
            <a:extLst>
              <a:ext uri="{FF2B5EF4-FFF2-40B4-BE49-F238E27FC236}">
                <a16:creationId xmlns:a16="http://schemas.microsoft.com/office/drawing/2014/main" id="{3EB60249-4AB5-8121-9198-5B8BFCFDF6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98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602ED8-5565-85DD-42FB-61A70FF7A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44939A-BCCA-0817-EC29-2BED8C8386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672"/>
          <a:stretch/>
        </p:blipFill>
        <p:spPr>
          <a:xfrm>
            <a:off x="10747947" y="6292121"/>
            <a:ext cx="1278328" cy="565879"/>
          </a:xfrm>
          <a:prstGeom prst="rect">
            <a:avLst/>
          </a:prstGeom>
        </p:spPr>
      </p:pic>
      <p:pic>
        <p:nvPicPr>
          <p:cNvPr id="2" name="Picture 1" descr="A group of whales jumping out of water&#10;&#10;Description automatically generated">
            <a:extLst>
              <a:ext uri="{FF2B5EF4-FFF2-40B4-BE49-F238E27FC236}">
                <a16:creationId xmlns:a16="http://schemas.microsoft.com/office/drawing/2014/main" id="{8BC132F1-13ED-45AD-F6AD-7EFAD90030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05" r="4301"/>
          <a:stretch/>
        </p:blipFill>
        <p:spPr>
          <a:xfrm>
            <a:off x="8439693" y="81754"/>
            <a:ext cx="3586580" cy="26198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group of people on a roller coaster&#10;&#10;Description automatically generated">
            <a:extLst>
              <a:ext uri="{FF2B5EF4-FFF2-40B4-BE49-F238E27FC236}">
                <a16:creationId xmlns:a16="http://schemas.microsoft.com/office/drawing/2014/main" id="{708DDBE7-9DB6-06A3-A5BC-B0C7A35599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17" r="5214"/>
          <a:stretch/>
        </p:blipFill>
        <p:spPr>
          <a:xfrm>
            <a:off x="8439691" y="4150037"/>
            <a:ext cx="3586580" cy="26198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sign with a logo&#10;&#10;Description automatically generated">
            <a:extLst>
              <a:ext uri="{FF2B5EF4-FFF2-40B4-BE49-F238E27FC236}">
                <a16:creationId xmlns:a16="http://schemas.microsoft.com/office/drawing/2014/main" id="{B24A839D-5DF9-4EEE-7CF0-4C0F30D5A03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997" r="19554"/>
          <a:stretch/>
        </p:blipFill>
        <p:spPr>
          <a:xfrm>
            <a:off x="7606515" y="2223838"/>
            <a:ext cx="3586580" cy="26198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blue and yellow triangle logo&#10;&#10;Description automatically generated">
            <a:extLst>
              <a:ext uri="{FF2B5EF4-FFF2-40B4-BE49-F238E27FC236}">
                <a16:creationId xmlns:a16="http://schemas.microsoft.com/office/drawing/2014/main" id="{7A103FEA-45BD-107A-974D-AFE4CC805F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4519" y="1722269"/>
            <a:ext cx="5568818" cy="282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1662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9E07D-2006-0260-28A3-8462471C9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003" y="358534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US" sz="3600" b="1"/>
              <a:t>Opening Reception at Sea World</a:t>
            </a:r>
            <a:endParaRPr lang="en-US" sz="3600" b="1">
              <a:solidFill>
                <a:srgbClr val="FF0000"/>
              </a:solidFill>
            </a:endParaRPr>
          </a:p>
        </p:txBody>
      </p:sp>
      <p:pic>
        <p:nvPicPr>
          <p:cNvPr id="4" name="Picture 3" descr="A roller coaster and tables&#10;&#10;Description automatically generated">
            <a:extLst>
              <a:ext uri="{FF2B5EF4-FFF2-40B4-BE49-F238E27FC236}">
                <a16:creationId xmlns:a16="http://schemas.microsoft.com/office/drawing/2014/main" id="{BD4C8C78-A060-6B00-9EB1-74DACD89D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0315" y="2755033"/>
            <a:ext cx="1862178" cy="2289079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016D4A-C701-979E-81EA-951EE9A8AA1C}"/>
              </a:ext>
            </a:extLst>
          </p:cNvPr>
          <p:cNvSpPr txBox="1"/>
          <p:nvPr/>
        </p:nvSpPr>
        <p:spPr>
          <a:xfrm>
            <a:off x="1122397" y="1466924"/>
            <a:ext cx="5616966" cy="3924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Emphasis on Orlando, FL vibes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Gives attendees an opportunity to go to SeaWorld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Private roller coaster rides on Pipeline (offers us a cheeky branding opportunity) and can brand the roller coaster photos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Private Orca show that gives attendees a taste of SeaWorld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DJ/Entertainment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Air-conditioned indoor space along with outdoor space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Bus drop-off at the entrance to our event space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Access to SeaWorld tickets at a discount </a:t>
            </a:r>
          </a:p>
        </p:txBody>
      </p:sp>
      <p:pic>
        <p:nvPicPr>
          <p:cNvPr id="7" name="Picture 6" descr="A large room with tables and chairs&#10;&#10;Description automatically generated">
            <a:extLst>
              <a:ext uri="{FF2B5EF4-FFF2-40B4-BE49-F238E27FC236}">
                <a16:creationId xmlns:a16="http://schemas.microsoft.com/office/drawing/2014/main" id="{C6858702-3E5F-C51B-3742-1AE6BDE265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6198" y="2336117"/>
            <a:ext cx="2836672" cy="2127504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group of people on a roller coaster&#10;&#10;Description automatically generated">
            <a:extLst>
              <a:ext uri="{FF2B5EF4-FFF2-40B4-BE49-F238E27FC236}">
                <a16:creationId xmlns:a16="http://schemas.microsoft.com/office/drawing/2014/main" id="{CBB46E83-475C-580C-B8BE-9CA1BE4906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3068" y="571121"/>
            <a:ext cx="2836672" cy="2127504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close-up of a whale under water&#10;&#10;Description automatically generated">
            <a:extLst>
              <a:ext uri="{FF2B5EF4-FFF2-40B4-BE49-F238E27FC236}">
                <a16:creationId xmlns:a16="http://schemas.microsoft.com/office/drawing/2014/main" id="{3CE92524-56DF-722E-17F5-B1063F1E3A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18" t="1242" r="3538" b="3191"/>
          <a:stretch/>
        </p:blipFill>
        <p:spPr>
          <a:xfrm>
            <a:off x="10111500" y="4203796"/>
            <a:ext cx="1788474" cy="2215111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roller coaster with a blue roller coaster&#10;&#10;Description automatically generated">
            <a:extLst>
              <a:ext uri="{FF2B5EF4-FFF2-40B4-BE49-F238E27FC236}">
                <a16:creationId xmlns:a16="http://schemas.microsoft.com/office/drawing/2014/main" id="{BCDF3087-12D8-9EAD-402D-3BFAECABA5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5260" y="4934575"/>
            <a:ext cx="3067903" cy="1558300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surfboard next to a table and chairs&#10;&#10;Description automatically generated">
            <a:extLst>
              <a:ext uri="{FF2B5EF4-FFF2-40B4-BE49-F238E27FC236}">
                <a16:creationId xmlns:a16="http://schemas.microsoft.com/office/drawing/2014/main" id="{A532F665-0CB3-9D0D-4D3A-A630686036B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03" t="2672" r="2369" b="3126"/>
          <a:stretch/>
        </p:blipFill>
        <p:spPr>
          <a:xfrm>
            <a:off x="8971985" y="387168"/>
            <a:ext cx="2772680" cy="1822379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8620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1F167-5362-5E8B-670F-26C55D5E4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668" y="2766218"/>
            <a:ext cx="10515600" cy="1325563"/>
          </a:xfrm>
        </p:spPr>
        <p:txBody>
          <a:bodyPr/>
          <a:lstStyle/>
          <a:p>
            <a:pPr algn="l"/>
            <a:r>
              <a:rPr lang="en-US" b="1"/>
              <a:t>2024 Keynote &amp; Emcee</a:t>
            </a:r>
            <a:br>
              <a:rPr lang="en-US" b="1"/>
            </a:br>
            <a:r>
              <a:rPr lang="en-US" sz="2000"/>
              <a:t>Christin DeLuzio</a:t>
            </a:r>
          </a:p>
        </p:txBody>
      </p:sp>
    </p:spTree>
    <p:extLst>
      <p:ext uri="{BB962C8B-B14F-4D97-AF65-F5344CB8AC3E}">
        <p14:creationId xmlns:p14="http://schemas.microsoft.com/office/powerpoint/2010/main" val="1848975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602ED8-5565-85DD-42FB-61A70FF7A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D124D6-D286-F540-3597-3BA2C6C6DF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303" t="1" b="16740"/>
          <a:stretch/>
        </p:blipFill>
        <p:spPr>
          <a:xfrm>
            <a:off x="11384691" y="6292121"/>
            <a:ext cx="641583" cy="4711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3A90A3-AAAE-676F-3CD5-5810BCEF56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8076" y="6331866"/>
            <a:ext cx="370391" cy="37133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117BB6C-5C71-1212-76ED-612E06FED186}"/>
              </a:ext>
            </a:extLst>
          </p:cNvPr>
          <p:cNvSpPr txBox="1">
            <a:spLocks/>
          </p:cNvSpPr>
          <p:nvPr/>
        </p:nvSpPr>
        <p:spPr>
          <a:xfrm>
            <a:off x="838200" y="7216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Agenda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9F8C558-57D6-C6B1-8615-2472083989E8}"/>
              </a:ext>
            </a:extLst>
          </p:cNvPr>
          <p:cNvSpPr txBox="1">
            <a:spLocks/>
          </p:cNvSpPr>
          <p:nvPr/>
        </p:nvSpPr>
        <p:spPr>
          <a:xfrm>
            <a:off x="1003176" y="1532661"/>
            <a:ext cx="1035062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Dates/Location/Registration Goals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Planning Committees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Color Palette &amp; Event Themes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Steering Committee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Opening Reception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Sponsorships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Keynote &amp; Emcee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Registration Launch Timeline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Communications Plan | Pricing Structure | Upcoming Assets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81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1F167-5362-5E8B-670F-26C55D5E4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/>
              <a:t>Keynote &amp; Emcee Evaluation Process: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D80A2D-B3A0-C63C-CD9D-D77F85ED2942}"/>
              </a:ext>
            </a:extLst>
          </p:cNvPr>
          <p:cNvSpPr txBox="1"/>
          <p:nvPr/>
        </p:nvSpPr>
        <p:spPr>
          <a:xfrm>
            <a:off x="3814556" y="3730649"/>
            <a:ext cx="218891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Partnered with local and national speaker bureaus to help source opportunities and talent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03F619-6799-CA9F-189D-2BEA0BD35DA8}"/>
              </a:ext>
            </a:extLst>
          </p:cNvPr>
          <p:cNvSpPr txBox="1"/>
          <p:nvPr/>
        </p:nvSpPr>
        <p:spPr>
          <a:xfrm>
            <a:off x="9863996" y="3730649"/>
            <a:ext cx="21859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Ensure Recommendations Stay Within Connections Budget</a:t>
            </a: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F23D6E-E093-98AE-8F4D-CF701017B898}"/>
              </a:ext>
            </a:extLst>
          </p:cNvPr>
          <p:cNvSpPr txBox="1"/>
          <p:nvPr/>
        </p:nvSpPr>
        <p:spPr>
          <a:xfrm>
            <a:off x="6648603" y="3730649"/>
            <a:ext cx="257026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Asked for keynote and emcee recommendations from sales and other leaders throughout organization</a:t>
            </a: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2CAF8F-B10E-B725-A537-BA5E9ED84947}"/>
              </a:ext>
            </a:extLst>
          </p:cNvPr>
          <p:cNvSpPr txBox="1"/>
          <p:nvPr/>
        </p:nvSpPr>
        <p:spPr>
          <a:xfrm>
            <a:off x="511049" y="3730649"/>
            <a:ext cx="253254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Started in May and evaluated, reviewed, and ranked 25+ keynote speaker opportunities and 10 emcee options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E21CC8-0A46-EFF6-7C3E-4FB0D2E23AF8}"/>
              </a:ext>
            </a:extLst>
          </p:cNvPr>
          <p:cNvSpPr/>
          <p:nvPr/>
        </p:nvSpPr>
        <p:spPr>
          <a:xfrm>
            <a:off x="1360378" y="2099433"/>
            <a:ext cx="83388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>
                <a:ln/>
                <a:solidFill>
                  <a:srgbClr val="CE02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34A086-342D-BB16-EC92-B1A14AB6906E}"/>
              </a:ext>
            </a:extLst>
          </p:cNvPr>
          <p:cNvSpPr/>
          <p:nvPr/>
        </p:nvSpPr>
        <p:spPr>
          <a:xfrm>
            <a:off x="4509139" y="2045885"/>
            <a:ext cx="83388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>
                <a:ln/>
                <a:solidFill>
                  <a:srgbClr val="CE02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5B9AEC-FAD9-3D8D-5233-6669F8A608C6}"/>
              </a:ext>
            </a:extLst>
          </p:cNvPr>
          <p:cNvSpPr/>
          <p:nvPr/>
        </p:nvSpPr>
        <p:spPr>
          <a:xfrm>
            <a:off x="7524584" y="2013036"/>
            <a:ext cx="83388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>
                <a:ln/>
                <a:solidFill>
                  <a:srgbClr val="CE02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B09B37-941D-97EC-4C39-0886F8E14685}"/>
              </a:ext>
            </a:extLst>
          </p:cNvPr>
          <p:cNvSpPr/>
          <p:nvPr/>
        </p:nvSpPr>
        <p:spPr>
          <a:xfrm>
            <a:off x="10540029" y="2013036"/>
            <a:ext cx="83388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>
                <a:ln/>
                <a:solidFill>
                  <a:srgbClr val="CE02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449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9" grpId="0"/>
      <p:bldP spid="4" grpId="0"/>
      <p:bldP spid="5" grpId="0"/>
      <p:bldP spid="6" grpId="0"/>
      <p:bldP spid="10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1F167-5362-5E8B-670F-26C55D5E4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7721"/>
          </a:xfrm>
        </p:spPr>
        <p:txBody>
          <a:bodyPr/>
          <a:lstStyle/>
          <a:p>
            <a:pPr algn="l"/>
            <a:r>
              <a:rPr lang="en-US" b="1"/>
              <a:t>2024 Keynote Recommendation &amp; Rationale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15C620-7664-2569-38A1-D3DD986ADE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611170" cy="899468"/>
          </a:xfrm>
        </p:spPr>
        <p:txBody>
          <a:bodyPr>
            <a:no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  <a:defRPr/>
            </a:pPr>
            <a:r>
              <a:rPr lang="en-US" sz="180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8A7328-B671-548B-3FDD-97F8C03B6C5D}"/>
              </a:ext>
            </a:extLst>
          </p:cNvPr>
          <p:cNvSpPr txBox="1"/>
          <p:nvPr/>
        </p:nvSpPr>
        <p:spPr>
          <a:xfrm>
            <a:off x="6015789" y="1409413"/>
            <a:ext cx="5786616" cy="34624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4DC1B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Daymond John</a:t>
            </a:r>
            <a:b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4DC1B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</a:b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F4DC1B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CEO of FUBU &amp; Star of Shark Tank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Daymond tells his rags-to-riches story, plus gives tips on how to have an entrepreneurial mindset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He has several topics that he can speak about, and part of his service is to consult with us on the best message for our audience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We feel that the mix of business owners, and those who are likely innovation-minded will enjoy his remarks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Name recognition and sponsorship opportunities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C3CAAD-86D4-2868-9639-EAD18BB086FA}"/>
              </a:ext>
            </a:extLst>
          </p:cNvPr>
          <p:cNvSpPr txBox="1"/>
          <p:nvPr/>
        </p:nvSpPr>
        <p:spPr>
          <a:xfrm>
            <a:off x="6017413" y="5098466"/>
            <a:ext cx="5786616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E0279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Includes: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CE0279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70-75 minute keynote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30 Minute VIP Meet &amp; Greet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Same cost regardless of using a bureau or direct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3931D28-8D8C-3A36-4E8A-2DFB7D3DDD57}"/>
              </a:ext>
            </a:extLst>
          </p:cNvPr>
          <p:cNvGrpSpPr/>
          <p:nvPr/>
        </p:nvGrpSpPr>
        <p:grpSpPr>
          <a:xfrm>
            <a:off x="218883" y="1824376"/>
            <a:ext cx="5336045" cy="4170698"/>
            <a:chOff x="218883" y="1824376"/>
            <a:chExt cx="5336045" cy="417069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" name="Picture 4" descr="A person in a suit and tie&#10;&#10;Description automatically generated">
              <a:extLst>
                <a:ext uri="{FF2B5EF4-FFF2-40B4-BE49-F238E27FC236}">
                  <a16:creationId xmlns:a16="http://schemas.microsoft.com/office/drawing/2014/main" id="{E61EEAEB-1FD8-8E6A-8783-82D8DB191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1380" y="1824376"/>
              <a:ext cx="4103548" cy="4170698"/>
            </a:xfrm>
            <a:prstGeom prst="rect">
              <a:avLst/>
            </a:prstGeom>
          </p:spPr>
        </p:pic>
        <p:pic>
          <p:nvPicPr>
            <p:cNvPr id="8" name="Picture 8" descr="A blue text with a black background&#10;&#10;Description automatically generated">
              <a:extLst>
                <a:ext uri="{FF2B5EF4-FFF2-40B4-BE49-F238E27FC236}">
                  <a16:creationId xmlns:a16="http://schemas.microsoft.com/office/drawing/2014/main" id="{8A50C95C-9DFE-769C-D252-673CBAA395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8883" y="2137384"/>
              <a:ext cx="1924945" cy="1534842"/>
            </a:xfrm>
            <a:prstGeom prst="rect">
              <a:avLst/>
            </a:prstGeom>
          </p:spPr>
        </p:pic>
        <p:pic>
          <p:nvPicPr>
            <p:cNvPr id="10" name="Picture 10" descr="A black and white logo&#10;&#10;Description automatically generated">
              <a:extLst>
                <a:ext uri="{FF2B5EF4-FFF2-40B4-BE49-F238E27FC236}">
                  <a16:creationId xmlns:a16="http://schemas.microsoft.com/office/drawing/2014/main" id="{BFE411F2-DD77-F1FC-B775-02D662516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8883" y="3852402"/>
              <a:ext cx="1884033" cy="5851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604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646A132-32DE-BA14-91A1-252A08BCA92C}"/>
              </a:ext>
            </a:extLst>
          </p:cNvPr>
          <p:cNvSpPr txBox="1"/>
          <p:nvPr/>
        </p:nvSpPr>
        <p:spPr>
          <a:xfrm>
            <a:off x="1073130" y="1755166"/>
            <a:ext cx="5270822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Better Attendee Experience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High-Level Energy Throughout Event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Elevates Connections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Professionality &amp; Continuity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Diversity &amp; New Viewpoints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ED068D-2EE0-0771-795B-C5EBE6BA313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81772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Why Use an Event Emcee?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08480BA-F446-BA2D-B962-F59366941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350" y="1901757"/>
            <a:ext cx="4267520" cy="32006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894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CE737CE7-1DD0-769C-A55F-4F6713442E44}"/>
              </a:ext>
            </a:extLst>
          </p:cNvPr>
          <p:cNvGrpSpPr/>
          <p:nvPr/>
        </p:nvGrpSpPr>
        <p:grpSpPr>
          <a:xfrm>
            <a:off x="1037018" y="1257514"/>
            <a:ext cx="2298750" cy="4054312"/>
            <a:chOff x="863835" y="1734779"/>
            <a:chExt cx="2298750" cy="4054312"/>
          </a:xfrm>
        </p:grpSpPr>
        <p:pic>
          <p:nvPicPr>
            <p:cNvPr id="3" name="Picture 5" descr="A close-up of a person smiling&#10;&#10;Description automatically generated">
              <a:extLst>
                <a:ext uri="{FF2B5EF4-FFF2-40B4-BE49-F238E27FC236}">
                  <a16:creationId xmlns:a16="http://schemas.microsoft.com/office/drawing/2014/main" id="{B8843CAB-E677-A938-16B6-6ED1B27E18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-2" b="7512"/>
            <a:stretch/>
          </p:blipFill>
          <p:spPr>
            <a:xfrm>
              <a:off x="863835" y="1734779"/>
              <a:ext cx="2282932" cy="2282932"/>
            </a:xfrm>
            <a:custGeom>
              <a:avLst/>
              <a:gdLst/>
              <a:ahLst/>
              <a:cxnLst/>
              <a:rect l="l" t="t" r="r" b="b"/>
              <a:pathLst>
                <a:path w="2282932" h="2282932">
                  <a:moveTo>
                    <a:pt x="1141466" y="0"/>
                  </a:moveTo>
                  <a:cubicBezTo>
                    <a:pt x="1771880" y="0"/>
                    <a:pt x="2282932" y="511052"/>
                    <a:pt x="2282932" y="1141466"/>
                  </a:cubicBezTo>
                  <a:cubicBezTo>
                    <a:pt x="2282932" y="1771880"/>
                    <a:pt x="1771880" y="2282932"/>
                    <a:pt x="1141466" y="2282932"/>
                  </a:cubicBezTo>
                  <a:cubicBezTo>
                    <a:pt x="511052" y="2282932"/>
                    <a:pt x="0" y="1771880"/>
                    <a:pt x="0" y="1141466"/>
                  </a:cubicBezTo>
                  <a:cubicBezTo>
                    <a:pt x="0" y="511052"/>
                    <a:pt x="511052" y="0"/>
                    <a:pt x="1141466" y="0"/>
                  </a:cubicBezTo>
                  <a:close/>
                </a:path>
              </a:pathLst>
            </a:cu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82D2EC5-2B92-415C-4707-924597324354}"/>
                </a:ext>
              </a:extLst>
            </p:cNvPr>
            <p:cNvSpPr/>
            <p:nvPr/>
          </p:nvSpPr>
          <p:spPr>
            <a:xfrm>
              <a:off x="905232" y="4262616"/>
              <a:ext cx="2257353" cy="1526475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Eva Saha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Former Newscaster, Professional Event Emcee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7467977-2CC9-9EA2-00BF-70ACDD210025}"/>
              </a:ext>
            </a:extLst>
          </p:cNvPr>
          <p:cNvGrpSpPr/>
          <p:nvPr/>
        </p:nvGrpSpPr>
        <p:grpSpPr>
          <a:xfrm>
            <a:off x="3733618" y="1257514"/>
            <a:ext cx="2335037" cy="4054312"/>
            <a:chOff x="3560435" y="1734779"/>
            <a:chExt cx="2335037" cy="4054312"/>
          </a:xfrm>
        </p:grpSpPr>
        <p:pic>
          <p:nvPicPr>
            <p:cNvPr id="5" name="Picture 4" descr="A person in a green jacket&#10;&#10;Description automatically generated">
              <a:extLst>
                <a:ext uri="{FF2B5EF4-FFF2-40B4-BE49-F238E27FC236}">
                  <a16:creationId xmlns:a16="http://schemas.microsoft.com/office/drawing/2014/main" id="{BFFE4C44-98FD-B31E-D083-AC8C11A13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-7" b="9243"/>
            <a:stretch/>
          </p:blipFill>
          <p:spPr>
            <a:xfrm>
              <a:off x="3560435" y="1734779"/>
              <a:ext cx="2282932" cy="2282932"/>
            </a:xfrm>
            <a:custGeom>
              <a:avLst/>
              <a:gdLst/>
              <a:ahLst/>
              <a:cxnLst/>
              <a:rect l="l" t="t" r="r" b="b"/>
              <a:pathLst>
                <a:path w="2282932" h="2282932">
                  <a:moveTo>
                    <a:pt x="1141466" y="0"/>
                  </a:moveTo>
                  <a:cubicBezTo>
                    <a:pt x="1771880" y="0"/>
                    <a:pt x="2282932" y="511052"/>
                    <a:pt x="2282932" y="1141466"/>
                  </a:cubicBezTo>
                  <a:cubicBezTo>
                    <a:pt x="2282932" y="1771880"/>
                    <a:pt x="1771880" y="2282932"/>
                    <a:pt x="1141466" y="2282932"/>
                  </a:cubicBezTo>
                  <a:cubicBezTo>
                    <a:pt x="511052" y="2282932"/>
                    <a:pt x="0" y="1771880"/>
                    <a:pt x="0" y="1141466"/>
                  </a:cubicBezTo>
                  <a:cubicBezTo>
                    <a:pt x="0" y="511052"/>
                    <a:pt x="511052" y="0"/>
                    <a:pt x="1141466" y="0"/>
                  </a:cubicBezTo>
                  <a:close/>
                </a:path>
              </a:pathLst>
            </a:cu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E367C437-5D02-08B0-9986-D114FDF02C4C}"/>
                </a:ext>
              </a:extLst>
            </p:cNvPr>
            <p:cNvSpPr/>
            <p:nvPr/>
          </p:nvSpPr>
          <p:spPr>
            <a:xfrm>
              <a:off x="3638119" y="4262616"/>
              <a:ext cx="2257353" cy="1526475"/>
            </a:xfrm>
            <a:prstGeom prst="round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Meggie Palmer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CEO of </a:t>
              </a:r>
              <a:r>
                <a:rPr kumimoji="0" lang="en-US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PepTalkHer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Women's Luncheon Keynote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3C3ACF0-56C8-A376-9599-C4E523E4C2C0}"/>
              </a:ext>
            </a:extLst>
          </p:cNvPr>
          <p:cNvGrpSpPr/>
          <p:nvPr/>
        </p:nvGrpSpPr>
        <p:grpSpPr>
          <a:xfrm>
            <a:off x="6433616" y="1257514"/>
            <a:ext cx="2367926" cy="4054312"/>
            <a:chOff x="6260433" y="1734779"/>
            <a:chExt cx="2367926" cy="4054312"/>
          </a:xfrm>
        </p:grpSpPr>
        <p:pic>
          <p:nvPicPr>
            <p:cNvPr id="7" name="Picture 6" descr="A person in a blue dress&#10;&#10;Description automatically generated">
              <a:extLst>
                <a:ext uri="{FF2B5EF4-FFF2-40B4-BE49-F238E27FC236}">
                  <a16:creationId xmlns:a16="http://schemas.microsoft.com/office/drawing/2014/main" id="{97577A02-6AD9-C0EE-D844-BC7FB23E9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" b="9751"/>
            <a:stretch/>
          </p:blipFill>
          <p:spPr>
            <a:xfrm>
              <a:off x="6260433" y="1734779"/>
              <a:ext cx="2282932" cy="2282932"/>
            </a:xfrm>
            <a:custGeom>
              <a:avLst/>
              <a:gdLst/>
              <a:ahLst/>
              <a:cxnLst/>
              <a:rect l="l" t="t" r="r" b="b"/>
              <a:pathLst>
                <a:path w="2282932" h="2282932">
                  <a:moveTo>
                    <a:pt x="1141466" y="0"/>
                  </a:moveTo>
                  <a:cubicBezTo>
                    <a:pt x="1771880" y="0"/>
                    <a:pt x="2282932" y="511052"/>
                    <a:pt x="2282932" y="1141466"/>
                  </a:cubicBezTo>
                  <a:cubicBezTo>
                    <a:pt x="2282932" y="1771880"/>
                    <a:pt x="1771880" y="2282932"/>
                    <a:pt x="1141466" y="2282932"/>
                  </a:cubicBezTo>
                  <a:cubicBezTo>
                    <a:pt x="511052" y="2282932"/>
                    <a:pt x="0" y="1771880"/>
                    <a:pt x="0" y="1141466"/>
                  </a:cubicBezTo>
                  <a:cubicBezTo>
                    <a:pt x="0" y="511052"/>
                    <a:pt x="511052" y="0"/>
                    <a:pt x="1141466" y="0"/>
                  </a:cubicBezTo>
                  <a:close/>
                </a:path>
              </a:pathLst>
            </a:cu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94B7B39D-B0A9-9F50-1E60-1C9DDC5EE544}"/>
                </a:ext>
              </a:extLst>
            </p:cNvPr>
            <p:cNvSpPr/>
            <p:nvPr/>
          </p:nvSpPr>
          <p:spPr>
            <a:xfrm>
              <a:off x="6371006" y="4262616"/>
              <a:ext cx="2257353" cy="152647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Amy McWhirter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/>
                </a:rPr>
                <a:t>Professional Event Emcee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374DE9-80AD-D6D1-B910-2EC753367343}"/>
              </a:ext>
            </a:extLst>
          </p:cNvPr>
          <p:cNvGrpSpPr/>
          <p:nvPr/>
        </p:nvGrpSpPr>
        <p:grpSpPr>
          <a:xfrm>
            <a:off x="9190676" y="1257514"/>
            <a:ext cx="2332294" cy="4054312"/>
            <a:chOff x="9017493" y="1734779"/>
            <a:chExt cx="2332294" cy="4054312"/>
          </a:xfrm>
        </p:grpSpPr>
        <p:pic>
          <p:nvPicPr>
            <p:cNvPr id="9" name="Picture 7" descr="A close-up of a person&#10;&#10;Description automatically generated">
              <a:extLst>
                <a:ext uri="{FF2B5EF4-FFF2-40B4-BE49-F238E27FC236}">
                  <a16:creationId xmlns:a16="http://schemas.microsoft.com/office/drawing/2014/main" id="{B6430797-B866-132A-EACD-801D9C3A77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508" b="8"/>
            <a:stretch/>
          </p:blipFill>
          <p:spPr>
            <a:xfrm>
              <a:off x="9017493" y="1734779"/>
              <a:ext cx="2282932" cy="2282932"/>
            </a:xfrm>
            <a:custGeom>
              <a:avLst/>
              <a:gdLst/>
              <a:ahLst/>
              <a:cxnLst/>
              <a:rect l="l" t="t" r="r" b="b"/>
              <a:pathLst>
                <a:path w="2282932" h="2282932">
                  <a:moveTo>
                    <a:pt x="1141466" y="0"/>
                  </a:moveTo>
                  <a:cubicBezTo>
                    <a:pt x="1771880" y="0"/>
                    <a:pt x="2282932" y="511052"/>
                    <a:pt x="2282932" y="1141466"/>
                  </a:cubicBezTo>
                  <a:cubicBezTo>
                    <a:pt x="2282932" y="1771880"/>
                    <a:pt x="1771880" y="2282932"/>
                    <a:pt x="1141466" y="2282932"/>
                  </a:cubicBezTo>
                  <a:cubicBezTo>
                    <a:pt x="511052" y="2282932"/>
                    <a:pt x="0" y="1771880"/>
                    <a:pt x="0" y="1141466"/>
                  </a:cubicBezTo>
                  <a:cubicBezTo>
                    <a:pt x="0" y="511052"/>
                    <a:pt x="511052" y="0"/>
                    <a:pt x="1141466" y="0"/>
                  </a:cubicBezTo>
                  <a:close/>
                </a:path>
              </a:pathLst>
            </a:cu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67E6D61E-2758-9C4D-8B1D-4413E779C3DC}"/>
                </a:ext>
              </a:extLst>
            </p:cNvPr>
            <p:cNvSpPr/>
            <p:nvPr/>
          </p:nvSpPr>
          <p:spPr>
            <a:xfrm>
              <a:off x="9092434" y="4262616"/>
              <a:ext cx="2257353" cy="1526475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Christine </a:t>
              </a:r>
              <a:r>
                <a:rPr kumimoji="0" lang="en-US" sz="2000" b="1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Hofbeck</a:t>
              </a: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Former Survivor Contestant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VP of Fortitude RE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8561CC1-7994-FB3D-2A63-EE1C4C579C8E}"/>
              </a:ext>
            </a:extLst>
          </p:cNvPr>
          <p:cNvSpPr txBox="1"/>
          <p:nvPr/>
        </p:nvSpPr>
        <p:spPr>
          <a:xfrm>
            <a:off x="2336358" y="5661878"/>
            <a:ext cx="79279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Includes (3) days and a dress rehearsal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Aiming to use the emcee for the Women's Luncheon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B891AA4-0ADB-352F-EAA4-E96087099C9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81772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Emcee’s Current Being Evaluated</a:t>
            </a:r>
          </a:p>
        </p:txBody>
      </p:sp>
    </p:spTree>
    <p:extLst>
      <p:ext uri="{BB962C8B-B14F-4D97-AF65-F5344CB8AC3E}">
        <p14:creationId xmlns:p14="http://schemas.microsoft.com/office/powerpoint/2010/main" val="181994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1F167-5362-5E8B-670F-26C55D5E4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668" y="2766218"/>
            <a:ext cx="10515600" cy="1325563"/>
          </a:xfrm>
        </p:spPr>
        <p:txBody>
          <a:bodyPr/>
          <a:lstStyle/>
          <a:p>
            <a:pPr algn="l"/>
            <a:r>
              <a:rPr lang="en-US" b="1"/>
              <a:t>2024 Sponsorships</a:t>
            </a:r>
            <a:br>
              <a:rPr lang="en-US" b="1"/>
            </a:br>
            <a:r>
              <a:rPr lang="en-US" sz="2000"/>
              <a:t>Christin DeLuzio | Sr. Event &amp; Engagement Consultant </a:t>
            </a:r>
          </a:p>
        </p:txBody>
      </p:sp>
    </p:spTree>
    <p:extLst>
      <p:ext uri="{BB962C8B-B14F-4D97-AF65-F5344CB8AC3E}">
        <p14:creationId xmlns:p14="http://schemas.microsoft.com/office/powerpoint/2010/main" val="21506554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20F480C5-398C-A4FF-71A3-77431DBA8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5979" y="4114739"/>
            <a:ext cx="1653271" cy="21603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A poster with a group of people&#10;&#10;Description automatically generated">
            <a:extLst>
              <a:ext uri="{FF2B5EF4-FFF2-40B4-BE49-F238E27FC236}">
                <a16:creationId xmlns:a16="http://schemas.microsoft.com/office/drawing/2014/main" id="{938D049D-EC60-C8F0-A56F-25D1AB8949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131" y="2179559"/>
            <a:ext cx="3257837" cy="42246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D3F9D4-425F-6A0D-C64C-AB588B6D1B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3843" y="280798"/>
            <a:ext cx="2770814" cy="35944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4126BA-4BCC-CFB4-71EE-41D064F9EA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1197" y="1172154"/>
            <a:ext cx="3257837" cy="42357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A blue and white sheet with blue text&#10;&#10;Description automatically generated">
            <a:extLst>
              <a:ext uri="{FF2B5EF4-FFF2-40B4-BE49-F238E27FC236}">
                <a16:creationId xmlns:a16="http://schemas.microsoft.com/office/drawing/2014/main" id="{964490AA-8AB0-968E-F4DD-9BA04A584E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63778" y="4520632"/>
            <a:ext cx="1653271" cy="21630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5C5E0E-67FC-CE96-149E-BDBB4BBA1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842" y="183886"/>
            <a:ext cx="10515600" cy="894681"/>
          </a:xfrm>
        </p:spPr>
        <p:txBody>
          <a:bodyPr>
            <a:normAutofit/>
          </a:bodyPr>
          <a:lstStyle/>
          <a:p>
            <a:pPr algn="l"/>
            <a:r>
              <a:rPr lang="en-US" sz="3200" b="1"/>
              <a:t>Sponsorship Update &amp; Revamped Prospectus 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612D47-D97C-A79B-431C-FB891429F264}"/>
              </a:ext>
            </a:extLst>
          </p:cNvPr>
          <p:cNvSpPr txBox="1"/>
          <p:nvPr/>
        </p:nvSpPr>
        <p:spPr>
          <a:xfrm>
            <a:off x="437931" y="1164871"/>
            <a:ext cx="3467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5BB2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Launching end of August!</a:t>
            </a:r>
          </a:p>
        </p:txBody>
      </p:sp>
    </p:spTree>
    <p:extLst>
      <p:ext uri="{BB962C8B-B14F-4D97-AF65-F5344CB8AC3E}">
        <p14:creationId xmlns:p14="http://schemas.microsoft.com/office/powerpoint/2010/main" val="6683797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1F167-5362-5E8B-670F-26C55D5E4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668" y="2766218"/>
            <a:ext cx="10515600" cy="1325563"/>
          </a:xfrm>
        </p:spPr>
        <p:txBody>
          <a:bodyPr/>
          <a:lstStyle/>
          <a:p>
            <a:pPr algn="l"/>
            <a:r>
              <a:rPr lang="en-US" b="1"/>
              <a:t>Registration Launch &amp; Timeline</a:t>
            </a:r>
            <a:br>
              <a:rPr lang="en-US" b="1"/>
            </a:br>
            <a:r>
              <a:rPr lang="en-US" sz="2000"/>
              <a:t>Christin DeLuzio </a:t>
            </a:r>
          </a:p>
        </p:txBody>
      </p:sp>
    </p:spTree>
    <p:extLst>
      <p:ext uri="{BB962C8B-B14F-4D97-AF65-F5344CB8AC3E}">
        <p14:creationId xmlns:p14="http://schemas.microsoft.com/office/powerpoint/2010/main" val="8918477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9E07D-2006-0260-28A3-8462471C9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003" y="358534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US" sz="3600" b="1"/>
              <a:t>Registration Launch Timeline &amp; Upcoming Assets </a:t>
            </a:r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D2D13A-DDFC-A70D-9DB7-992722105B21}"/>
              </a:ext>
            </a:extLst>
          </p:cNvPr>
          <p:cNvSpPr txBox="1"/>
          <p:nvPr/>
        </p:nvSpPr>
        <p:spPr>
          <a:xfrm>
            <a:off x="554003" y="1684097"/>
            <a:ext cx="1086314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5BB28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September 15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: Steering Committee Content Recommendation to Executives for Review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5BB28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September 18 – September 22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:  Executives Review Content Recommendations and Provide Feedback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5BB28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September 25 – September 29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:  Steering Committee Modifies Content Based on Executive Feedback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5BB28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October 2 – October 5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:  Executive Team Final Review &amp; Approval of 2024 Content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5BB28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October 6 – October 20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:  Registration Site Build &amp; Testing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5BB28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October 20 – November 7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: Marketing Finalizing Communications and Prepping for Launch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5BB28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October 31 – November 3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: Exclusive Connections Registration Launch at NAILBA – entered to win a spot at Daymond John’s VIP Meet and Greet at Connections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5BB28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November 8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: Launch Assets Become Available on SharePoint (Email Signature, Golden Ticket Codes, Promo Slide, Conference Agenda….etc.)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BECF93-0AEC-EB6D-6E67-C24FBC469909}"/>
              </a:ext>
            </a:extLst>
          </p:cNvPr>
          <p:cNvSpPr txBox="1"/>
          <p:nvPr/>
        </p:nvSpPr>
        <p:spPr>
          <a:xfrm>
            <a:off x="3099615" y="4979430"/>
            <a:ext cx="5992770" cy="584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4DC1B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November 8: Registration Opens!</a:t>
            </a:r>
          </a:p>
        </p:txBody>
      </p:sp>
    </p:spTree>
    <p:extLst>
      <p:ext uri="{BB962C8B-B14F-4D97-AF65-F5344CB8AC3E}">
        <p14:creationId xmlns:p14="http://schemas.microsoft.com/office/powerpoint/2010/main" val="984220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9E07D-2006-0260-28A3-8462471C9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003" y="358534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US" sz="3600" b="1"/>
              <a:t>Registration Fees </a:t>
            </a:r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D2D13A-DDFC-A70D-9DB7-992722105B21}"/>
              </a:ext>
            </a:extLst>
          </p:cNvPr>
          <p:cNvSpPr txBox="1"/>
          <p:nvPr/>
        </p:nvSpPr>
        <p:spPr>
          <a:xfrm>
            <a:off x="689565" y="1846021"/>
            <a:ext cx="108128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5BB28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New for 2024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5BB28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Increased fees for the first time in 15+ years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360BD83-08DE-66A3-8D63-666A062D1F8F}"/>
              </a:ext>
            </a:extLst>
          </p:cNvPr>
          <p:cNvGraphicFramePr>
            <a:graphicFrameLocks noGrp="1"/>
          </p:cNvGraphicFramePr>
          <p:nvPr/>
        </p:nvGraphicFramePr>
        <p:xfrm>
          <a:off x="839787" y="3199583"/>
          <a:ext cx="5368925" cy="1555750"/>
        </p:xfrm>
        <a:graphic>
          <a:graphicData uri="http://schemas.openxmlformats.org/drawingml/2006/table">
            <a:tbl>
              <a:tblPr/>
              <a:tblGrid>
                <a:gridCol w="4286117">
                  <a:extLst>
                    <a:ext uri="{9D8B030D-6E8A-4147-A177-3AD203B41FA5}">
                      <a16:colId xmlns:a16="http://schemas.microsoft.com/office/drawing/2014/main" val="1302388000"/>
                    </a:ext>
                  </a:extLst>
                </a:gridCol>
                <a:gridCol w="1082808">
                  <a:extLst>
                    <a:ext uri="{9D8B030D-6E8A-4147-A177-3AD203B41FA5}">
                      <a16:colId xmlns:a16="http://schemas.microsoft.com/office/drawing/2014/main" val="3805656802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Past Fees:</a:t>
                      </a:r>
                    </a:p>
                  </a:txBody>
                  <a:tcPr marL="6350" marR="6350" marT="635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242363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BGA</a:t>
                      </a:r>
                    </a:p>
                  </a:txBody>
                  <a:tcPr marL="6350" marR="6350" marT="635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$399 </a:t>
                      </a:r>
                    </a:p>
                  </a:txBody>
                  <a:tcPr marL="6350" marR="6350" marT="635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960647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Carrier </a:t>
                      </a:r>
                    </a:p>
                  </a:txBody>
                  <a:tcPr marL="6350" marR="6350" marT="635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$899 </a:t>
                      </a:r>
                    </a:p>
                  </a:txBody>
                  <a:tcPr marL="6350" marR="6350" marT="635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503670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Financial Services/Wealth Management </a:t>
                      </a:r>
                    </a:p>
                  </a:txBody>
                  <a:tcPr marL="6350" marR="6350" marT="635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$399 </a:t>
                      </a:r>
                    </a:p>
                  </a:txBody>
                  <a:tcPr marL="6350" marR="6350" marT="635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627520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Partner/Vendor </a:t>
                      </a:r>
                    </a:p>
                  </a:txBody>
                  <a:tcPr marL="6350" marR="6350" marT="635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$1,200 </a:t>
                      </a:r>
                    </a:p>
                  </a:txBody>
                  <a:tcPr marL="6350" marR="6350" marT="635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7322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84398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6FBA10-41B2-F630-20C0-8214B58CE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8390" y="160020"/>
            <a:ext cx="7295213" cy="50845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6CB6D3-5619-40D6-D391-11ECACD504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303" t="1" b="16740"/>
          <a:stretch/>
        </p:blipFill>
        <p:spPr>
          <a:xfrm>
            <a:off x="11384691" y="6292121"/>
            <a:ext cx="641583" cy="4711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D2B7CF-3AF5-468F-EE68-C2BFDCB629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8076" y="6331866"/>
            <a:ext cx="370391" cy="3713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4E46A0-86A6-3F6B-BEDF-D2B1B6574B81}"/>
              </a:ext>
            </a:extLst>
          </p:cNvPr>
          <p:cNvSpPr txBox="1"/>
          <p:nvPr/>
        </p:nvSpPr>
        <p:spPr>
          <a:xfrm>
            <a:off x="2872456" y="4475121"/>
            <a:ext cx="6447079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Questions?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507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6FBA10-41B2-F630-20C0-8214B58CE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8390" y="394900"/>
            <a:ext cx="7295213" cy="50845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6CB6D3-5619-40D6-D391-11ECACD504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303" t="1" b="16740"/>
          <a:stretch/>
        </p:blipFill>
        <p:spPr>
          <a:xfrm>
            <a:off x="11384691" y="6292121"/>
            <a:ext cx="641583" cy="4711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D2B7CF-3AF5-468F-EE68-C2BFDCB629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8076" y="6331866"/>
            <a:ext cx="370391" cy="3713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4E46A0-86A6-3F6B-BEDF-D2B1B6574B81}"/>
              </a:ext>
            </a:extLst>
          </p:cNvPr>
          <p:cNvSpPr txBox="1"/>
          <p:nvPr/>
        </p:nvSpPr>
        <p:spPr>
          <a:xfrm>
            <a:off x="2793537" y="4641868"/>
            <a:ext cx="66049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EVENT DATES:</a:t>
            </a:r>
            <a:b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Wednesday, May 15 – Friday, May 17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Omni Orlando Resort at </a:t>
            </a:r>
            <a:r>
              <a:rPr kumimoji="0" lang="en-US" sz="22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ChampionsGate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|  Orlando, FL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911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EA1C38-4779-820A-B9B4-F6D1DE0560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303" t="1" b="16740"/>
          <a:stretch/>
        </p:blipFill>
        <p:spPr>
          <a:xfrm>
            <a:off x="11384691" y="6292121"/>
            <a:ext cx="641583" cy="4711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E55683-B926-856A-0C34-5A7BA4AD4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8076" y="6331866"/>
            <a:ext cx="370391" cy="37133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D94FAD4-2141-37EF-F0FE-FCCF2036583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8159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Omni Orlando Resort at </a:t>
            </a:r>
            <a:r>
              <a:rPr kumimoji="0" lang="en-US" sz="45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Championsgate</a:t>
            </a:r>
            <a:endParaRPr kumimoji="0" lang="en-US" sz="45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3" name="Picture 2" descr="A large building with palm trees&#10;&#10;Description automatically generated">
            <a:extLst>
              <a:ext uri="{FF2B5EF4-FFF2-40B4-BE49-F238E27FC236}">
                <a16:creationId xmlns:a16="http://schemas.microsoft.com/office/drawing/2014/main" id="{218B1FB4-C1E4-CA69-72F7-29EDAD4F07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201" y="1287089"/>
            <a:ext cx="4377560" cy="24693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hotel room with a large bed and a chair&#10;&#10;Description automatically generated">
            <a:extLst>
              <a:ext uri="{FF2B5EF4-FFF2-40B4-BE49-F238E27FC236}">
                <a16:creationId xmlns:a16="http://schemas.microsoft.com/office/drawing/2014/main" id="{99E122E6-1204-BC1C-6FFA-E730966D6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4289" y="4023481"/>
            <a:ext cx="4377563" cy="24693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swimming pool with trees and a water slide&#10;&#10;Description automatically generated">
            <a:extLst>
              <a:ext uri="{FF2B5EF4-FFF2-40B4-BE49-F238E27FC236}">
                <a16:creationId xmlns:a16="http://schemas.microsoft.com/office/drawing/2014/main" id="{DB8F4B1A-DCBB-C5CA-3571-C6A8F2AE26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4292" y="1287089"/>
            <a:ext cx="4377560" cy="24693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A large room with chandeliers&#10;&#10;Description automatically generated">
            <a:extLst>
              <a:ext uri="{FF2B5EF4-FFF2-40B4-BE49-F238E27FC236}">
                <a16:creationId xmlns:a16="http://schemas.microsoft.com/office/drawing/2014/main" id="{62C77035-4B8F-B517-B2C6-75B73D7E2B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5199" y="4023481"/>
            <a:ext cx="4377562" cy="24693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group of hot air balloons flying over a golf course&#10;&#10;Description automatically generated">
            <a:extLst>
              <a:ext uri="{FF2B5EF4-FFF2-40B4-BE49-F238E27FC236}">
                <a16:creationId xmlns:a16="http://schemas.microsoft.com/office/drawing/2014/main" id="{8A444129-DA60-8ADE-7663-D4B2722AE2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7088" y="1287089"/>
            <a:ext cx="9292876" cy="524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25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24E20DD1-E99D-98AA-D8D8-798702ACC3F3}"/>
              </a:ext>
            </a:extLst>
          </p:cNvPr>
          <p:cNvSpPr/>
          <p:nvPr/>
        </p:nvSpPr>
        <p:spPr>
          <a:xfrm>
            <a:off x="7072712" y="4043019"/>
            <a:ext cx="4543442" cy="15590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CAF1E38-F1F2-A0F5-1C27-D5C1BED45D31}"/>
              </a:ext>
            </a:extLst>
          </p:cNvPr>
          <p:cNvSpPr/>
          <p:nvPr/>
        </p:nvSpPr>
        <p:spPr>
          <a:xfrm>
            <a:off x="3822978" y="1330085"/>
            <a:ext cx="3033384" cy="22171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B5E339B-983D-C377-96DF-17BDCC7349A2}"/>
              </a:ext>
            </a:extLst>
          </p:cNvPr>
          <p:cNvSpPr/>
          <p:nvPr/>
        </p:nvSpPr>
        <p:spPr>
          <a:xfrm>
            <a:off x="7072712" y="1323003"/>
            <a:ext cx="4543443" cy="245934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5DAE2C-FB33-8634-9F37-F1475FAA5694}"/>
              </a:ext>
            </a:extLst>
          </p:cNvPr>
          <p:cNvSpPr/>
          <p:nvPr/>
        </p:nvSpPr>
        <p:spPr>
          <a:xfrm>
            <a:off x="723618" y="1327547"/>
            <a:ext cx="2883010" cy="22171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EA1C38-4779-820A-B9B4-F6D1DE0560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303" t="1" b="16740"/>
          <a:stretch/>
        </p:blipFill>
        <p:spPr>
          <a:xfrm>
            <a:off x="11384691" y="6292121"/>
            <a:ext cx="641583" cy="4711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E55683-B926-856A-0C34-5A7BA4AD46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8076" y="6331866"/>
            <a:ext cx="370391" cy="37133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D94FAD4-2141-37EF-F0FE-FCCF2036583B}"/>
              </a:ext>
            </a:extLst>
          </p:cNvPr>
          <p:cNvSpPr txBox="1">
            <a:spLocks/>
          </p:cNvSpPr>
          <p:nvPr/>
        </p:nvSpPr>
        <p:spPr>
          <a:xfrm>
            <a:off x="869091" y="301874"/>
            <a:ext cx="10515600" cy="8159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Color Palette/Branding </a:t>
            </a:r>
          </a:p>
        </p:txBody>
      </p:sp>
      <p:pic>
        <p:nvPicPr>
          <p:cNvPr id="15" name="Picture 14" descr="A logo with a circle and a circle with a circle and a circle with a circle and a circle with a circle with a circle and a circle with a circle with a circle with a circle with&#10;&#10;Description automatically generated">
            <a:extLst>
              <a:ext uri="{FF2B5EF4-FFF2-40B4-BE49-F238E27FC236}">
                <a16:creationId xmlns:a16="http://schemas.microsoft.com/office/drawing/2014/main" id="{5A170B2B-6443-DDE1-4FE1-9783EE2052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518" y="1470485"/>
            <a:ext cx="2499515" cy="1976311"/>
          </a:xfrm>
          <a:prstGeom prst="rect">
            <a:avLst/>
          </a:prstGeom>
        </p:spPr>
      </p:pic>
      <p:pic>
        <p:nvPicPr>
          <p:cNvPr id="17" name="Picture 16" descr="A logo of a chat&#10;&#10;Description automatically generated">
            <a:extLst>
              <a:ext uri="{FF2B5EF4-FFF2-40B4-BE49-F238E27FC236}">
                <a16:creationId xmlns:a16="http://schemas.microsoft.com/office/drawing/2014/main" id="{512AE0D1-0F1D-5840-FDAD-EF8C0156D1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6628" y="1117849"/>
            <a:ext cx="3033384" cy="2925170"/>
          </a:xfrm>
          <a:prstGeom prst="rect">
            <a:avLst/>
          </a:prstGeom>
        </p:spPr>
      </p:pic>
      <p:pic>
        <p:nvPicPr>
          <p:cNvPr id="19" name="Picture 18" descr="A blue and black text&#10;&#10;Description automatically generated">
            <a:extLst>
              <a:ext uri="{FF2B5EF4-FFF2-40B4-BE49-F238E27FC236}">
                <a16:creationId xmlns:a16="http://schemas.microsoft.com/office/drawing/2014/main" id="{9156EF25-BD2F-1E6E-46F5-115D1D7D27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4129" y="4307030"/>
            <a:ext cx="4140607" cy="1031011"/>
          </a:xfrm>
          <a:prstGeom prst="rect">
            <a:avLst/>
          </a:prstGeom>
        </p:spPr>
      </p:pic>
      <p:pic>
        <p:nvPicPr>
          <p:cNvPr id="21" name="Picture 20" descr="A colorful logo with a circle and a star in the center&#10;&#10;Description automatically generated">
            <a:extLst>
              <a:ext uri="{FF2B5EF4-FFF2-40B4-BE49-F238E27FC236}">
                <a16:creationId xmlns:a16="http://schemas.microsoft.com/office/drawing/2014/main" id="{5213078C-A241-4460-38FD-E80DE31475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3042" y="1561988"/>
            <a:ext cx="4324373" cy="1982725"/>
          </a:xfrm>
          <a:prstGeom prst="rect">
            <a:avLst/>
          </a:prstGeom>
        </p:spPr>
      </p:pic>
      <p:pic>
        <p:nvPicPr>
          <p:cNvPr id="27" name="Picture 26" descr="A group of circles with different colors&#10;&#10;Description automatically generated">
            <a:extLst>
              <a:ext uri="{FF2B5EF4-FFF2-40B4-BE49-F238E27FC236}">
                <a16:creationId xmlns:a16="http://schemas.microsoft.com/office/drawing/2014/main" id="{E628D892-ECB4-98F7-E3BD-30D91931F5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3618" y="3843656"/>
            <a:ext cx="6106436" cy="175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468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EA1C38-4779-820A-B9B4-F6D1DE0560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303" t="1" b="16740"/>
          <a:stretch/>
        </p:blipFill>
        <p:spPr>
          <a:xfrm>
            <a:off x="11384691" y="6292121"/>
            <a:ext cx="641583" cy="4711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E55683-B926-856A-0C34-5A7BA4AD4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8076" y="6331866"/>
            <a:ext cx="370391" cy="37133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D94FAD4-2141-37EF-F0FE-FCCF2036583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8159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Connections 2024 Themes  |  Internal Use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F4B148-395E-C897-F2B1-FFD6E8DAC3D6}"/>
              </a:ext>
            </a:extLst>
          </p:cNvPr>
          <p:cNvSpPr txBox="1"/>
          <p:nvPr/>
        </p:nvSpPr>
        <p:spPr>
          <a:xfrm>
            <a:off x="1770881" y="1456244"/>
            <a:ext cx="953758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4DC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Partnering with our clients to solve their most complex business challenges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through our network of digital, market-leading, secure, and innovative solutions for the Life Insurance, Financial Services, and Wealth Management industries. 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4DC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Continued investment in our end-to-end technology to empower digitization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reduce the overall use of paper, showcasing our dedication to social and environmental activities. 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4DC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29 years of experience, strong financial backing, and a dedicated focus on our deep client relationships, providing them lifetime support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their digital journey to protect more families.</a:t>
            </a:r>
          </a:p>
        </p:txBody>
      </p:sp>
      <p:pic>
        <p:nvPicPr>
          <p:cNvPr id="8" name="Picture 7" descr="A group of women sitting together smiling&#10;&#10;Description automatically generated">
            <a:extLst>
              <a:ext uri="{FF2B5EF4-FFF2-40B4-BE49-F238E27FC236}">
                <a16:creationId xmlns:a16="http://schemas.microsoft.com/office/drawing/2014/main" id="{2F01A0CB-130B-EB29-674E-5317F35F0A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613"/>
          <a:stretch/>
        </p:blipFill>
        <p:spPr>
          <a:xfrm>
            <a:off x="1860858" y="5356835"/>
            <a:ext cx="1936247" cy="13099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CD557ACD-C24C-3426-EEB1-6404595CBF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8315" y="5356835"/>
            <a:ext cx="1936247" cy="13099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group of people sitting in chairs watching a presentation&#10;&#10;Description automatically generated">
            <a:extLst>
              <a:ext uri="{FF2B5EF4-FFF2-40B4-BE49-F238E27FC236}">
                <a16:creationId xmlns:a16="http://schemas.microsoft.com/office/drawing/2014/main" id="{D92A343F-9600-FEDB-43A1-EE89348B887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38"/>
          <a:stretch/>
        </p:blipFill>
        <p:spPr>
          <a:xfrm>
            <a:off x="6255772" y="5356834"/>
            <a:ext cx="2031638" cy="13184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A group of women sitting at tables&#10;&#10;Description automatically generated">
            <a:extLst>
              <a:ext uri="{FF2B5EF4-FFF2-40B4-BE49-F238E27FC236}">
                <a16:creationId xmlns:a16="http://schemas.microsoft.com/office/drawing/2014/main" id="{B49E0F04-63F5-8B20-0146-EE2273B724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8620" y="5355771"/>
            <a:ext cx="1990083" cy="13184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157553C1-1219-DDF9-BD12-FFF8AB598694}"/>
              </a:ext>
            </a:extLst>
          </p:cNvPr>
          <p:cNvSpPr/>
          <p:nvPr/>
        </p:nvSpPr>
        <p:spPr>
          <a:xfrm>
            <a:off x="990600" y="1604393"/>
            <a:ext cx="657225" cy="657225"/>
          </a:xfrm>
          <a:prstGeom prst="ellipse">
            <a:avLst/>
          </a:prstGeom>
          <a:solidFill>
            <a:schemeClr val="accent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1CCF08-2AE6-65A4-F618-105E2D42607F}"/>
              </a:ext>
            </a:extLst>
          </p:cNvPr>
          <p:cNvSpPr txBox="1"/>
          <p:nvPr/>
        </p:nvSpPr>
        <p:spPr>
          <a:xfrm>
            <a:off x="1107636" y="1630676"/>
            <a:ext cx="42265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  <a:endParaRPr kumimoji="0" lang="en-US" sz="3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F7862D5-FAA7-4652-41C7-465DCFD82757}"/>
              </a:ext>
            </a:extLst>
          </p:cNvPr>
          <p:cNvGrpSpPr/>
          <p:nvPr/>
        </p:nvGrpSpPr>
        <p:grpSpPr>
          <a:xfrm>
            <a:off x="990600" y="2928368"/>
            <a:ext cx="657225" cy="657225"/>
            <a:chOff x="990600" y="2928368"/>
            <a:chExt cx="657225" cy="657225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469F365-A28B-6497-1B90-88BD875105E0}"/>
                </a:ext>
              </a:extLst>
            </p:cNvPr>
            <p:cNvSpPr/>
            <p:nvPr/>
          </p:nvSpPr>
          <p:spPr>
            <a:xfrm>
              <a:off x="990600" y="2928368"/>
              <a:ext cx="657225" cy="657225"/>
            </a:xfrm>
            <a:prstGeom prst="ellipse">
              <a:avLst/>
            </a:prstGeom>
            <a:solidFill>
              <a:schemeClr val="accent4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FF848AF-DAE9-4C6C-0032-173AA8683618}"/>
                </a:ext>
              </a:extLst>
            </p:cNvPr>
            <p:cNvSpPr txBox="1"/>
            <p:nvPr/>
          </p:nvSpPr>
          <p:spPr>
            <a:xfrm>
              <a:off x="1107636" y="2930269"/>
              <a:ext cx="42265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</a:t>
              </a:r>
              <a:endParaRPr kumimoji="0" lang="en-US" sz="3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3E5D25C-774B-1724-C910-32AD6D9BDC60}"/>
              </a:ext>
            </a:extLst>
          </p:cNvPr>
          <p:cNvGrpSpPr/>
          <p:nvPr/>
        </p:nvGrpSpPr>
        <p:grpSpPr>
          <a:xfrm>
            <a:off x="993363" y="4252343"/>
            <a:ext cx="657225" cy="657225"/>
            <a:chOff x="993363" y="4252343"/>
            <a:chExt cx="657225" cy="65722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320D53C-94F5-CCC1-44BC-BDE425DCA7B4}"/>
                </a:ext>
              </a:extLst>
            </p:cNvPr>
            <p:cNvSpPr/>
            <p:nvPr/>
          </p:nvSpPr>
          <p:spPr>
            <a:xfrm>
              <a:off x="993363" y="4252343"/>
              <a:ext cx="657225" cy="657225"/>
            </a:xfrm>
            <a:prstGeom prst="ellipse">
              <a:avLst/>
            </a:prstGeom>
            <a:solidFill>
              <a:schemeClr val="accent4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8885C54-34AD-CD20-14C9-3F778597F988}"/>
                </a:ext>
              </a:extLst>
            </p:cNvPr>
            <p:cNvSpPr txBox="1"/>
            <p:nvPr/>
          </p:nvSpPr>
          <p:spPr>
            <a:xfrm>
              <a:off x="1110399" y="4254244"/>
              <a:ext cx="42265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3</a:t>
              </a:r>
              <a:endParaRPr kumimoji="0" lang="en-US" sz="3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5034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1F167-5362-5E8B-670F-26C55D5E4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668" y="2766218"/>
            <a:ext cx="10515600" cy="1325563"/>
          </a:xfrm>
        </p:spPr>
        <p:txBody>
          <a:bodyPr/>
          <a:lstStyle/>
          <a:p>
            <a:pPr algn="l"/>
            <a:r>
              <a:rPr lang="en-US" b="1"/>
              <a:t>2024 Planning Committees</a:t>
            </a:r>
            <a:br>
              <a:rPr lang="en-US" b="1"/>
            </a:br>
            <a:r>
              <a:rPr lang="en-US" sz="2000"/>
              <a:t>Christin DeLuzio | Sr. Event &amp; Engagement Consultant </a:t>
            </a:r>
          </a:p>
        </p:txBody>
      </p:sp>
    </p:spTree>
    <p:extLst>
      <p:ext uri="{BB962C8B-B14F-4D97-AF65-F5344CB8AC3E}">
        <p14:creationId xmlns:p14="http://schemas.microsoft.com/office/powerpoint/2010/main" val="1515362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EA1C38-4779-820A-B9B4-F6D1DE0560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303" t="1" b="16740"/>
          <a:stretch/>
        </p:blipFill>
        <p:spPr>
          <a:xfrm>
            <a:off x="11384691" y="6292121"/>
            <a:ext cx="641583" cy="4711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E55683-B926-856A-0C34-5A7BA4AD4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8076" y="6331866"/>
            <a:ext cx="370391" cy="37133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D94FAD4-2141-37EF-F0FE-FCCF2036583B}"/>
              </a:ext>
            </a:extLst>
          </p:cNvPr>
          <p:cNvSpPr txBox="1">
            <a:spLocks/>
          </p:cNvSpPr>
          <p:nvPr/>
        </p:nvSpPr>
        <p:spPr>
          <a:xfrm>
            <a:off x="792867" y="478141"/>
            <a:ext cx="10515600" cy="8159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Planning Committees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3E124C-8837-1197-F40F-B39011CF2421}"/>
              </a:ext>
            </a:extLst>
          </p:cNvPr>
          <p:cNvSpPr txBox="1"/>
          <p:nvPr/>
        </p:nvSpPr>
        <p:spPr>
          <a:xfrm>
            <a:off x="792867" y="1443800"/>
            <a:ext cx="69985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Sub-Committees internal to the Marketing/Event Team with the purpose of delegating ownership on all conference segments.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CE7389-B4F6-EF9F-74A7-693FF6D85E29}"/>
              </a:ext>
            </a:extLst>
          </p:cNvPr>
          <p:cNvSpPr txBox="1"/>
          <p:nvPr/>
        </p:nvSpPr>
        <p:spPr>
          <a:xfrm>
            <a:off x="792867" y="2350101"/>
            <a:ext cx="372776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Communications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Exhibitor Reception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Employee Relations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Customer Testimonials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Opening Reception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Sponsorships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iPipeline Booth Plan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Transition Slides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Awards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Executive Committee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9AD7C9-D058-2128-6609-E89736588BC1}"/>
              </a:ext>
            </a:extLst>
          </p:cNvPr>
          <p:cNvSpPr txBox="1"/>
          <p:nvPr/>
        </p:nvSpPr>
        <p:spPr>
          <a:xfrm>
            <a:off x="3943611" y="2365471"/>
            <a:ext cx="372776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 Session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Conference Structure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Mobile App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Video/Photo Schedule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Keynote Speakers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Registration Site Build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Creative/Branding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Steering Committee/Agenda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 Reviews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 Event</a:t>
            </a:r>
          </a:p>
        </p:txBody>
      </p:sp>
      <p:pic>
        <p:nvPicPr>
          <p:cNvPr id="15" name="Picture 14" descr="A screenshot of a computer&#10;&#10;Description automatically generated">
            <a:extLst>
              <a:ext uri="{FF2B5EF4-FFF2-40B4-BE49-F238E27FC236}">
                <a16:creationId xmlns:a16="http://schemas.microsoft.com/office/drawing/2014/main" id="{71082C7B-F087-410A-9333-445105657E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0769" y="3222770"/>
            <a:ext cx="3785689" cy="2605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 descr="A screenshot of a group of red and white cards&#10;&#10;Description automatically generated">
            <a:extLst>
              <a:ext uri="{FF2B5EF4-FFF2-40B4-BE49-F238E27FC236}">
                <a16:creationId xmlns:a16="http://schemas.microsoft.com/office/drawing/2014/main" id="{527CE03E-FDEE-8A4E-1572-28F69549A5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1450" y="899125"/>
            <a:ext cx="3810396" cy="2605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46825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1F167-5362-5E8B-670F-26C55D5E4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668" y="2766218"/>
            <a:ext cx="10515600" cy="1325563"/>
          </a:xfrm>
        </p:spPr>
        <p:txBody>
          <a:bodyPr/>
          <a:lstStyle/>
          <a:p>
            <a:pPr algn="l"/>
            <a:r>
              <a:rPr lang="en-US" b="1"/>
              <a:t>2024 Steering Committee</a:t>
            </a:r>
            <a:br>
              <a:rPr lang="en-US" b="1"/>
            </a:br>
            <a:r>
              <a:rPr lang="en-US" sz="2000"/>
              <a:t>Jared Bruley  |  Director of Channel Marketing</a:t>
            </a:r>
          </a:p>
        </p:txBody>
      </p:sp>
    </p:spTree>
    <p:extLst>
      <p:ext uri="{BB962C8B-B14F-4D97-AF65-F5344CB8AC3E}">
        <p14:creationId xmlns:p14="http://schemas.microsoft.com/office/powerpoint/2010/main" val="94079877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onnections 2024 Colors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4DC1B"/>
      </a:accent1>
      <a:accent2>
        <a:srgbClr val="F5BB28"/>
      </a:accent2>
      <a:accent3>
        <a:srgbClr val="F06B23"/>
      </a:accent3>
      <a:accent4>
        <a:srgbClr val="CE0279"/>
      </a:accent4>
      <a:accent5>
        <a:srgbClr val="321C93"/>
      </a:accent5>
      <a:accent6>
        <a:srgbClr val="0E62D6"/>
      </a:accent6>
      <a:hlink>
        <a:srgbClr val="029CF2"/>
      </a:hlink>
      <a:folHlink>
        <a:srgbClr val="0E62D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1318</Words>
  <Application>Microsoft Office PowerPoint</Application>
  <PresentationFormat>Widescreen</PresentationFormat>
  <Paragraphs>189</Paragraphs>
  <Slides>29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2024 Planning Committees Christin DeLuzio | Sr. Event &amp; Engagement Consultant </vt:lpstr>
      <vt:lpstr>PowerPoint Presentation</vt:lpstr>
      <vt:lpstr>2024 Steering Committee Jared Bruley  |  Director of Channel Marketing</vt:lpstr>
      <vt:lpstr>PowerPoint Presentation</vt:lpstr>
      <vt:lpstr>PowerPoint Presentation</vt:lpstr>
      <vt:lpstr>PowerPoint Presentation</vt:lpstr>
      <vt:lpstr>2024 Opening Reception Jared Bruley  |  Director of Channel Marketing</vt:lpstr>
      <vt:lpstr>What We Look to Accomplish:</vt:lpstr>
      <vt:lpstr>Overview of Venues Visited</vt:lpstr>
      <vt:lpstr>PowerPoint Presentation</vt:lpstr>
      <vt:lpstr>PowerPoint Presentation</vt:lpstr>
      <vt:lpstr>Opening Reception at Sea World</vt:lpstr>
      <vt:lpstr>2024 Keynote &amp; Emcee Christin DeLuzio</vt:lpstr>
      <vt:lpstr>Keynote &amp; Emcee Evaluation Process:</vt:lpstr>
      <vt:lpstr>2024 Keynote Recommendation &amp; Rationale</vt:lpstr>
      <vt:lpstr>PowerPoint Presentation</vt:lpstr>
      <vt:lpstr>PowerPoint Presentation</vt:lpstr>
      <vt:lpstr>2024 Sponsorships Christin DeLuzio | Sr. Event &amp; Engagement Consultant </vt:lpstr>
      <vt:lpstr>Sponsorship Update &amp; Revamped Prospectus </vt:lpstr>
      <vt:lpstr>Registration Launch &amp; Timeline Christin DeLuzio </vt:lpstr>
      <vt:lpstr>Registration Launch Timeline &amp; Upcoming Assets </vt:lpstr>
      <vt:lpstr>Registration Fees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Jared Bruley</dc:creator>
  <cp:lastModifiedBy>Jared Bruley</cp:lastModifiedBy>
  <cp:revision>1</cp:revision>
  <dcterms:created xsi:type="dcterms:W3CDTF">2023-08-08T20:09:56Z</dcterms:created>
  <dcterms:modified xsi:type="dcterms:W3CDTF">2023-08-08T20:14:20Z</dcterms:modified>
</cp:coreProperties>
</file>